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9144000"/>
  <p:notesSz cx="6858000" cy="9296400"/>
  <p:embeddedFontLst>
    <p:embeddedFont>
      <p:font typeface="Century Schoolbook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CenturySchoolbook-bold.fntdata"/><Relationship Id="rId27" Type="http://schemas.openxmlformats.org/officeDocument/2006/relationships/font" Target="fonts/CenturySchoolbook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Schoolbook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CenturySchoolbook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1" name="Shape 171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3" name="Shape 183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9" name="Shape 189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5" name="Shape 195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5" name="Shape 225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1" name="Shape 231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7" name="Shape 237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9" name="Shape 249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5" name="Shape 255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>
            <p:ph idx="1" type="body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/>
          <p:nvPr>
            <p:ph idx="2" type="sldImg"/>
          </p:nvPr>
        </p:nvSpPr>
        <p:spPr>
          <a:xfrm>
            <a:off x="1143225" y="697225"/>
            <a:ext cx="457222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title">
  <p:cSld name="Title Slide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ctrTitle"/>
          </p:nvPr>
        </p:nvSpPr>
        <p:spPr>
          <a:xfrm>
            <a:off x="2286000" y="31242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1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9" name="Shape 19"/>
          <p:cNvSpPr txBox="1"/>
          <p:nvPr>
            <p:ph idx="1" type="subTitle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  <a:defRPr b="1" i="0" sz="18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ctr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None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ctr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ctr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ctr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ctr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None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ctr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None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ctr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None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ctr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None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 rot="5400000">
            <a:off x="7764621" y="1174097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 rot="5400000">
            <a:off x="7077269" y="4181669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22" name="Shape 22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276336" y="0"/>
            <a:ext cx="104664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990600" y="0"/>
            <a:ext cx="181872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1141320" y="0"/>
            <a:ext cx="230280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26" name="Shape 26"/>
          <p:cNvCxnSpPr/>
          <p:nvPr/>
        </p:nvCxnSpPr>
        <p:spPr>
          <a:xfrm>
            <a:off x="106344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94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Shape 27"/>
          <p:cNvCxnSpPr/>
          <p:nvPr/>
        </p:nvCxnSpPr>
        <p:spPr>
          <a:xfrm>
            <a:off x="9144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2745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Shape 28"/>
          <p:cNvCxnSpPr/>
          <p:nvPr/>
        </p:nvCxnSpPr>
        <p:spPr>
          <a:xfrm>
            <a:off x="85411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" name="Shape 29"/>
          <p:cNvCxnSpPr/>
          <p:nvPr/>
        </p:nvCxnSpPr>
        <p:spPr>
          <a:xfrm>
            <a:off x="1726640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960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" name="Shape 30"/>
          <p:cNvCxnSpPr/>
          <p:nvPr/>
        </p:nvCxnSpPr>
        <p:spPr>
          <a:xfrm>
            <a:off x="1066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" name="Shape 31"/>
          <p:cNvCxnSpPr/>
          <p:nvPr/>
        </p:nvCxnSpPr>
        <p:spPr>
          <a:xfrm>
            <a:off x="9113856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Shape 32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1309632" y="4866752"/>
            <a:ext cx="641424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1091080" y="5500632"/>
            <a:ext cx="13716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1664208" y="5788152"/>
            <a:ext cx="27432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7" name="Shape 37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1325544" y="4928702"/>
            <a:ext cx="6096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  <p:sp>
        <p:nvSpPr>
          <p:cNvPr id="44" name="Shape 44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secHead">
  <p:cSld name="Section Header">
    <p:bg>
      <p:bgPr>
        <a:solidFill>
          <a:schemeClr val="dk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2286000" y="2895600"/>
            <a:ext cx="6172200" cy="205359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SzPct val="100000"/>
              <a:buFont typeface="Century Schoolbook"/>
              <a:buNone/>
              <a:defRPr b="1" i="0" sz="3000" u="none" cap="small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2286000" y="5010150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  <a:defRPr b="1" i="0" sz="18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284480" lvl="1" marL="640080" marR="0" rtl="0" algn="l">
              <a:spcBef>
                <a:spcPts val="360"/>
              </a:spcBef>
              <a:buClr>
                <a:schemeClr val="accent1"/>
              </a:buClr>
              <a:buSzPct val="79999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90500" lvl="2" marL="914400" marR="0" rtl="0" algn="l">
              <a:spcBef>
                <a:spcPts val="320"/>
              </a:spcBef>
              <a:buClr>
                <a:srgbClr val="DE7530"/>
              </a:buClr>
              <a:buSzPct val="600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85419" lvl="3" marL="1188720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93039" lvl="4" marL="1463040" marR="0" rtl="0" algn="l">
              <a:spcBef>
                <a:spcPts val="280"/>
              </a:spcBef>
              <a:buClr>
                <a:srgbClr val="BBC9E9"/>
              </a:buClr>
              <a:buSzPct val="680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0" type="dt"/>
          </p:nvPr>
        </p:nvSpPr>
        <p:spPr>
          <a:xfrm rot="5400000">
            <a:off x="7763256" y="1170432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1" type="ftr"/>
          </p:nvPr>
        </p:nvSpPr>
        <p:spPr>
          <a:xfrm rot="5400000">
            <a:off x="7077456" y="4178808"/>
            <a:ext cx="3657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50" name="Shape 50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276336" y="0"/>
            <a:ext cx="104664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2" name="Shape 52"/>
          <p:cNvSpPr/>
          <p:nvPr/>
        </p:nvSpPr>
        <p:spPr>
          <a:xfrm>
            <a:off x="990600" y="0"/>
            <a:ext cx="181872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1141320" y="0"/>
            <a:ext cx="230280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54" name="Shape 54"/>
          <p:cNvCxnSpPr/>
          <p:nvPr/>
        </p:nvCxnSpPr>
        <p:spPr>
          <a:xfrm>
            <a:off x="106344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94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" name="Shape 55"/>
          <p:cNvCxnSpPr/>
          <p:nvPr/>
        </p:nvCxnSpPr>
        <p:spPr>
          <a:xfrm>
            <a:off x="9144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2745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Shape 56"/>
          <p:cNvCxnSpPr/>
          <p:nvPr/>
        </p:nvCxnSpPr>
        <p:spPr>
          <a:xfrm>
            <a:off x="85411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Shape 57"/>
          <p:cNvCxnSpPr/>
          <p:nvPr/>
        </p:nvCxnSpPr>
        <p:spPr>
          <a:xfrm>
            <a:off x="1726640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960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Shape 58"/>
          <p:cNvCxnSpPr/>
          <p:nvPr/>
        </p:nvCxnSpPr>
        <p:spPr>
          <a:xfrm>
            <a:off x="1066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Shape 59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1324704" y="4866752"/>
            <a:ext cx="641424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2" name="Shape 62"/>
          <p:cNvSpPr/>
          <p:nvPr/>
        </p:nvSpPr>
        <p:spPr>
          <a:xfrm>
            <a:off x="1091080" y="5500632"/>
            <a:ext cx="13716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1664208" y="5791200"/>
            <a:ext cx="27432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1879040" y="4479888"/>
            <a:ext cx="36576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65" name="Shape 65"/>
          <p:cNvCxnSpPr/>
          <p:nvPr/>
        </p:nvCxnSpPr>
        <p:spPr>
          <a:xfrm>
            <a:off x="9097944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Shape 66"/>
          <p:cNvSpPr txBox="1"/>
          <p:nvPr>
            <p:ph idx="12" type="sldNum"/>
          </p:nvPr>
        </p:nvSpPr>
        <p:spPr>
          <a:xfrm>
            <a:off x="1340616" y="4928702"/>
            <a:ext cx="6096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Two Conte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457200" y="16002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2" type="body"/>
          </p:nvPr>
        </p:nvSpPr>
        <p:spPr>
          <a:xfrm>
            <a:off x="4270248" y="16002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TxTwoObj">
  <p:cSld name="Comparis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457200" y="27305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457200" y="2362200"/>
            <a:ext cx="365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2" type="body"/>
          </p:nvPr>
        </p:nvSpPr>
        <p:spPr>
          <a:xfrm>
            <a:off x="4371975" y="2362200"/>
            <a:ext cx="365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81" name="Shape 81"/>
          <p:cNvSpPr/>
          <p:nvPr>
            <p:ph idx="3" type="body"/>
          </p:nvPr>
        </p:nvSpPr>
        <p:spPr>
          <a:xfrm>
            <a:off x="457200" y="1569720"/>
            <a:ext cx="36576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  <a:defRPr b="1" i="0" sz="20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82" name="Shape 82"/>
          <p:cNvSpPr/>
          <p:nvPr>
            <p:ph idx="4" type="body"/>
          </p:nvPr>
        </p:nvSpPr>
        <p:spPr>
          <a:xfrm>
            <a:off x="4343400" y="1569720"/>
            <a:ext cx="36576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  <a:defRPr b="1" i="0" sz="20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5" name="Shape 85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  <p:sp>
        <p:nvSpPr>
          <p:cNvPr id="87" name="Shape 87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objTx">
  <p:cSld name="Content with Caption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Shape 93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94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" name="Shape 94"/>
          <p:cNvSpPr txBox="1"/>
          <p:nvPr>
            <p:ph type="title"/>
          </p:nvPr>
        </p:nvSpPr>
        <p:spPr>
          <a:xfrm rot="5400000">
            <a:off x="3371850" y="3200400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1" i="0" sz="2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12280" y="274320"/>
            <a:ext cx="1527048" cy="4983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7000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284480" lvl="1" marL="640080" marR="0" rtl="0" algn="l">
              <a:spcBef>
                <a:spcPts val="240"/>
              </a:spcBef>
              <a:buClr>
                <a:schemeClr val="accent1"/>
              </a:buClr>
              <a:buSzPct val="8000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90500" lvl="2" marL="914400" marR="0" rtl="0" algn="l">
              <a:spcBef>
                <a:spcPts val="200"/>
              </a:spcBef>
              <a:buClr>
                <a:srgbClr val="DE7530"/>
              </a:buClr>
              <a:buSzPct val="600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85419" lvl="3" marL="1188720" marR="0" rtl="0" algn="l">
              <a:spcBef>
                <a:spcPts val="180"/>
              </a:spcBef>
              <a:buClr>
                <a:srgbClr val="FEC2AC"/>
              </a:buClr>
              <a:buSzPct val="60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93039" lvl="4" marL="1463040" marR="0" rtl="0" algn="l">
              <a:spcBef>
                <a:spcPts val="180"/>
              </a:spcBef>
              <a:buClr>
                <a:srgbClr val="BBC9E9"/>
              </a:buClr>
              <a:buSzPct val="68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cxnSp>
        <p:nvCxnSpPr>
          <p:cNvPr id="96" name="Shape 96"/>
          <p:cNvCxnSpPr/>
          <p:nvPr/>
        </p:nvCxnSpPr>
        <p:spPr>
          <a:xfrm>
            <a:off x="62484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Shape 97"/>
          <p:cNvCxnSpPr/>
          <p:nvPr/>
        </p:nvCxnSpPr>
        <p:spPr>
          <a:xfrm>
            <a:off x="6192296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Shape 98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" name="Shape 99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00" name="Shape 100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" name="Shape 10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2" name="Shape 102"/>
          <p:cNvSpPr txBox="1"/>
          <p:nvPr>
            <p:ph idx="2" type="body"/>
          </p:nvPr>
        </p:nvSpPr>
        <p:spPr>
          <a:xfrm>
            <a:off x="304800" y="274320"/>
            <a:ext cx="5638800" cy="63276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  <p:sp>
        <p:nvSpPr>
          <p:cNvPr id="105" name="Shape 105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picTx">
  <p:cSld name="Picture with Caption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Shape 107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Shape 108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9" name="Shape 109"/>
          <p:cNvSpPr txBox="1"/>
          <p:nvPr>
            <p:ph type="title"/>
          </p:nvPr>
        </p:nvSpPr>
        <p:spPr>
          <a:xfrm rot="5400000">
            <a:off x="3350133" y="3200400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1" i="0" sz="2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0" name="Shape 110"/>
          <p:cNvSpPr/>
          <p:nvPr>
            <p:ph idx="2" type="pic"/>
          </p:nvPr>
        </p:nvSpPr>
        <p:spPr>
          <a:xfrm>
            <a:off x="0" y="0"/>
            <a:ext cx="6172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765798" y="264795"/>
            <a:ext cx="1524000" cy="49560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100"/>
              </a:spcBef>
              <a:spcAft>
                <a:spcPts val="400"/>
              </a:spcAft>
              <a:buClr>
                <a:schemeClr val="accent1"/>
              </a:buClr>
              <a:buSzPct val="7000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223520" lvl="1" marL="640080" marR="0" rtl="0" algn="l">
              <a:spcBef>
                <a:spcPts val="240"/>
              </a:spcBef>
              <a:buClr>
                <a:schemeClr val="accent1"/>
              </a:buClr>
              <a:buSzPct val="80000"/>
              <a:buFont typeface="Noto Sans Symbols"/>
              <a:buChar char="●"/>
              <a:defRPr b="0" i="0" sz="1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52400" lvl="2" marL="914400" marR="0" rtl="0" algn="l">
              <a:spcBef>
                <a:spcPts val="20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51130" lvl="3" marL="1188720" marR="0" rtl="0" algn="l">
              <a:spcBef>
                <a:spcPts val="18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9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54178" lvl="4" marL="1463040" marR="0" rtl="0" algn="l">
              <a:spcBef>
                <a:spcPts val="18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9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cxnSp>
        <p:nvCxnSpPr>
          <p:cNvPr id="112" name="Shape 112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Shape 113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14" name="Shape 114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Shape 115"/>
          <p:cNvCxnSpPr/>
          <p:nvPr/>
        </p:nvCxnSpPr>
        <p:spPr>
          <a:xfrm>
            <a:off x="62484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Shape 116"/>
          <p:cNvCxnSpPr/>
          <p:nvPr/>
        </p:nvCxnSpPr>
        <p:spPr>
          <a:xfrm>
            <a:off x="6192296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" name="Shape 117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  <p:sp>
        <p:nvSpPr>
          <p:cNvPr id="119" name="Shape 119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x">
  <p:cSld name="Title and Vertical 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 rot="5400000">
            <a:off x="1754124" y="303276"/>
            <a:ext cx="4873752" cy="7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23" name="Shape 123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24" name="Shape 124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itleAndTx">
  <p:cSld name="Vertical Title and 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 rot="5400000">
            <a:off x="4541837" y="2362202"/>
            <a:ext cx="5851525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29" name="Shape 129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30" name="Shape 130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31" name="Shape 131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4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hape 6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94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" name="Shape 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6764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177800" lvl="1" marL="640080" marR="0" rtl="0" algn="l"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121919" lvl="2" marL="914400" marR="0" rtl="0" algn="l">
              <a:spcBef>
                <a:spcPts val="360"/>
              </a:spcBef>
              <a:buClr>
                <a:srgbClr val="DE7530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116839" lvl="3" marL="1188720" marR="0" rtl="0" algn="l">
              <a:spcBef>
                <a:spcPts val="360"/>
              </a:spcBef>
              <a:buClr>
                <a:srgbClr val="FEC2AC"/>
              </a:buClr>
              <a:buSzPct val="600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123951" lvl="4" marL="1463040" marR="0" rtl="0" algn="l">
              <a:spcBef>
                <a:spcPts val="320"/>
              </a:spcBef>
              <a:buClr>
                <a:srgbClr val="BBC9E9"/>
              </a:buClr>
              <a:buSzPct val="6800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86360" lvl="5" marL="173736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129539" lvl="6" marL="2011679" marR="0" rtl="0" algn="l">
              <a:spcBef>
                <a:spcPts val="280"/>
              </a:spcBef>
              <a:buClr>
                <a:srgbClr val="FEC2AC"/>
              </a:buClr>
              <a:buSzPct val="59999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101600" lvl="7" marL="2286000" marR="0" rtl="0" algn="l">
              <a:spcBef>
                <a:spcPts val="280"/>
              </a:spcBef>
              <a:buClr>
                <a:schemeClr val="accent2"/>
              </a:buClr>
              <a:buSzPct val="1000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96520" lvl="8" marL="2560320" marR="0" rtl="0" algn="l">
              <a:spcBef>
                <a:spcPts val="280"/>
              </a:spcBef>
              <a:buClr>
                <a:srgbClr val="DE7530"/>
              </a:buClr>
              <a:buSzPct val="1000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0" type="dt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1" type="ftr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cxnSp>
        <p:nvCxnSpPr>
          <p:cNvPr id="11" name="Shape 11"/>
          <p:cNvCxnSpPr/>
          <p:nvPr/>
        </p:nvCxnSpPr>
        <p:spPr>
          <a:xfrm>
            <a:off x="76200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Shape 12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Shape 13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4" name="Shape 14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" name="Shape 15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ctrTitle"/>
          </p:nvPr>
        </p:nvSpPr>
        <p:spPr>
          <a:xfrm>
            <a:off x="2514600" y="16002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810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1" i="0" lang="en-US" sz="6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Pandora’s box</a:t>
            </a:r>
          </a:p>
        </p:txBody>
      </p:sp>
      <p:sp>
        <p:nvSpPr>
          <p:cNvPr id="137" name="Shape 137"/>
          <p:cNvSpPr txBox="1"/>
          <p:nvPr>
            <p:ph idx="1" type="subTitle"/>
          </p:nvPr>
        </p:nvSpPr>
        <p:spPr>
          <a:xfrm>
            <a:off x="2438400" y="3505200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80010" lvl="0" marL="0" marR="0" rtl="0" algn="ctr">
              <a:spcBef>
                <a:spcPts val="0"/>
              </a:spcBef>
              <a:buClr>
                <a:schemeClr val="accent1"/>
              </a:buClr>
              <a:buSzPct val="70000"/>
              <a:buFont typeface="Noto Sans Symbols"/>
              <a:buNone/>
            </a:pPr>
            <a:r>
              <a:rPr b="1" i="0" lang="en-US" sz="18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Get the facts about a Constitutional Convention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2133600" y="5791200"/>
            <a:ext cx="46482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Pete Savage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Legislative Representative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Legislative and Political Department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 </a:t>
            </a:r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09600" y="2209800"/>
            <a:ext cx="74676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New York State Constitution (Article19, § 2), every 20 years the people of the Empire State are asked a seemingly simple ballot question; “Shall there be a convention to revise the constitution and amend the same?”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609600" y="1524000"/>
            <a:ext cx="74676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Will appear on the top of the ballot on November 7, 2017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Will have a huge impact on not only NYSUT members, but every citizen of the state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ctrTitle"/>
          </p:nvPr>
        </p:nvSpPr>
        <p:spPr>
          <a:xfrm>
            <a:off x="2286000" y="18288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1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Constitutional Convention</a:t>
            </a:r>
            <a:br>
              <a:rPr b="1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b="1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vs. </a:t>
            </a:r>
            <a:br>
              <a:rPr b="1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b="1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Constitutional amendments</a:t>
            </a:r>
          </a:p>
        </p:txBody>
      </p:sp>
      <p:sp>
        <p:nvSpPr>
          <p:cNvPr id="156" name="Shape 156"/>
          <p:cNvSpPr txBox="1"/>
          <p:nvPr>
            <p:ph idx="1" type="subTitle"/>
          </p:nvPr>
        </p:nvSpPr>
        <p:spPr>
          <a:xfrm>
            <a:off x="2362200" y="3810000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106679" lvl="0" marL="0" marR="0" rtl="0" algn="ctr">
              <a:spcBef>
                <a:spcPts val="0"/>
              </a:spcBef>
              <a:buClr>
                <a:schemeClr val="accent1"/>
              </a:buClr>
              <a:buSzPct val="70000"/>
              <a:buFont typeface="Noto Sans Symbols"/>
              <a:buNone/>
            </a:pPr>
            <a:r>
              <a:rPr b="1" i="0" lang="en-US" sz="2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What’s the difference?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810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6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First process 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457200" y="1600200"/>
            <a:ext cx="76962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889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State constitution can be amended in two ways. </a:t>
            </a:r>
          </a:p>
          <a:p>
            <a:pPr indent="-8890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Through the passage of individual bills by two separately elected state Legislatures (Article 19, §1). </a:t>
            </a:r>
          </a:p>
          <a:p>
            <a:pPr indent="-274320" lvl="0" marL="27432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Bills passed that propose specific amendment questions then appear on the November ballot and need 50% + 1 to pass. </a:t>
            </a:r>
          </a:p>
          <a:p>
            <a:pPr indent="-274320" lvl="0" marL="27432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Process was undertaken in 2013 for several changes including:</a:t>
            </a:r>
          </a:p>
          <a:p>
            <a:pPr indent="-284480" lvl="1" marL="640080" marR="0" rtl="0" algn="l"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en-US" sz="17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Casino Gaming in New York state-Passed</a:t>
            </a:r>
          </a:p>
          <a:p>
            <a:pPr indent="-284480" lvl="1" marL="640080" marR="0" rtl="0" algn="l"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en-US" sz="17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Sale of specific tracks of land within the constitutionally protected Adirondack Park- Passed</a:t>
            </a:r>
          </a:p>
          <a:p>
            <a:pPr indent="-284480" lvl="1" marL="640080" marR="0" rtl="0" algn="l"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en-US" sz="17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Increasing the mandatory retirement age for state judges: Failed</a:t>
            </a:r>
          </a:p>
          <a:p>
            <a:pPr indent="-274320" lvl="0" marL="27432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This process has been used 200 times since the last </a:t>
            </a:r>
            <a:r>
              <a:rPr b="0" i="0" lang="en-US" sz="2000" u="sng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major</a:t>
            </a:r>
            <a:r>
              <a:rPr b="0" i="0" lang="en-US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constitutional revision in 1894. </a:t>
            </a:r>
          </a:p>
          <a:p>
            <a:pPr indent="-106679" lvl="0" marL="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457200" y="838200"/>
            <a:ext cx="7772400" cy="5635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12446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Process was again used last fall for two more proposed changes</a:t>
            </a:r>
          </a:p>
          <a:p>
            <a:pPr indent="-106679" lvl="0" marL="0" marR="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Creation of an Independent Commission on Redistricting- Passed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Changes to election districts based on the 2020 US Census 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New lines will be in place for the 2022 elections </a:t>
            </a:r>
          </a:p>
          <a:p>
            <a:pPr indent="-116839" lvl="1" marL="36576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Allow Senate and Assembly to go paperless-Passed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Constitutional requirement-paper bills must sit on legislators desks for three days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Would allow bill being “in print” to count toward the three days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Will save $325,000 a year in paper and printing costs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810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6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Second process </a:t>
            </a: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457200" y="2438400"/>
            <a:ext cx="7772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Holding a constitutional convention (Article 19, §2)</a:t>
            </a:r>
          </a:p>
          <a:p>
            <a:pPr indent="-106679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Question goes before the voters every 20 years</a:t>
            </a:r>
          </a:p>
          <a:p>
            <a:pPr indent="-106679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Allows for much wider modifications of the constitution; including a full rewrite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457200" y="609600"/>
            <a:ext cx="7772400" cy="5864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If the voters approve, a multi-year process starts</a:t>
            </a:r>
          </a:p>
          <a:p>
            <a:pPr indent="-106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Three delegates per- State Senate District and 15 at-large delegates are elected at the next scheduled general election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These delegates can include sitting members of the State Legislature, political party leaders or other office holders.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These delegates are allowed to hold both their elected office and a position as a delegate; collecting both salaries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Convention meets in Albany the following April for an unspecified duration, deliberates and then publishes their suggested amendments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Proposed changes are then submitted to the votes, either individually or as a group</a:t>
            </a:r>
          </a:p>
          <a:p>
            <a:pPr indent="-284480" lvl="1" marL="640080" marR="0" rtl="0" algn="l">
              <a:lnSpc>
                <a:spcPct val="90000"/>
              </a:lnSpc>
              <a:spcBef>
                <a:spcPts val="42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Another public referendum vote not sooner than six weeks after the adjournment of the convention.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This process has been used nine times (1777, 1801, 1821, 1846, 1867, 1894, 1915, 1938, 1967) to undertake major re-writes of the state constitution.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Some of these conventions succeeded with votes accepting the suggested changes, while other convention recommendations were rejected by the voters as in 1967.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>
            <p:ph type="ctrTitle"/>
          </p:nvPr>
        </p:nvSpPr>
        <p:spPr>
          <a:xfrm>
            <a:off x="2286000" y="31242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429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1" i="0" lang="en-US" sz="5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Why is this so important to me as a nysut member?</a:t>
            </a:r>
          </a:p>
        </p:txBody>
      </p:sp>
      <p:sp>
        <p:nvSpPr>
          <p:cNvPr id="192" name="Shape 192"/>
          <p:cNvSpPr txBox="1"/>
          <p:nvPr>
            <p:ph idx="1" type="subTitle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160020" lvl="0" marL="0" marR="0" rtl="0" algn="ctr">
              <a:spcBef>
                <a:spcPts val="0"/>
              </a:spcBef>
              <a:buClr>
                <a:schemeClr val="accent1"/>
              </a:buClr>
              <a:buSzPct val="70000"/>
              <a:buFont typeface="Noto Sans Symbols"/>
              <a:buNone/>
            </a:pPr>
            <a:r>
              <a:rPr b="1" i="0" lang="en-US" sz="3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What’s at stake?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09600" y="1295400"/>
            <a:ext cx="746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The constitution establishes a basic organizational structure for state government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If changes are made that give too much power to one branch, for example say the executive, then our system of self-governance will be upended.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457200" y="381000"/>
            <a:ext cx="7467600" cy="609295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244" r="-897" t="-1099"/>
            </a:stretch>
          </a:blip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latin typeface="Century Schoolbook"/>
                <a:ea typeface="Century Schoolbook"/>
                <a:cs typeface="Century Schoolbook"/>
                <a:sym typeface="Century Schoolbook"/>
              </a:rPr>
              <a:t>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The constitution sets the most important policy goals for the people of New York State</a:t>
            </a: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Changes will affect every other law currently in place and on future statutes yet to come.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810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6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1967 Convention </a:t>
            </a:r>
          </a:p>
        </p:txBody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636"/>
              <a:buFont typeface="Noto Sans Symbols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Convened by an act of the Legislature a decade </a:t>
            </a:r>
            <a:r>
              <a:rPr b="0" i="0" lang="en-US" sz="2220" u="sng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after</a:t>
            </a:r>
            <a:r>
              <a:rPr b="0" i="0" lang="en-US" sz="222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the 20 year scheduled referendum was voted down in 1957</a:t>
            </a:r>
          </a:p>
          <a:p>
            <a:pPr indent="-98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636"/>
              <a:buFont typeface="Noto Sans Symbols"/>
              <a:buNone/>
            </a:pPr>
            <a:r>
              <a:t/>
            </a:r>
            <a:endParaRPr b="0" i="0" sz="222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636"/>
              <a:buFont typeface="Noto Sans Symbols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Following the convention, voters rejected the proposed changes</a:t>
            </a:r>
          </a:p>
          <a:p>
            <a:pPr indent="-98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636"/>
              <a:buFont typeface="Noto Sans Symbols"/>
              <a:buNone/>
            </a:pPr>
            <a:r>
              <a:t/>
            </a:r>
            <a:endParaRPr b="0" i="0" sz="222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636"/>
              <a:buFont typeface="Noto Sans Symbols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Included proposed repeal to the “Blaine Amendment” which prohibits the use of state monies to be used to assist religious schools</a:t>
            </a:r>
          </a:p>
          <a:p>
            <a:pPr indent="-98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636"/>
              <a:buFont typeface="Noto Sans Symbols"/>
              <a:buNone/>
            </a:pPr>
            <a:r>
              <a:t/>
            </a:r>
            <a:endParaRPr b="0" i="0" sz="222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0636"/>
              <a:buFont typeface="Noto Sans Symbols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Had this repeal not been rejected by the voters, public education would look very different here in New York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ctrTitle"/>
          </p:nvPr>
        </p:nvSpPr>
        <p:spPr>
          <a:xfrm>
            <a:off x="2286000" y="1371600"/>
            <a:ext cx="6172200" cy="334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429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1" i="0" lang="en-US" sz="5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How do I help </a:t>
            </a:r>
            <a:br>
              <a:rPr b="1" i="0" lang="en-US" sz="5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b="1" i="0" lang="en-US" sz="5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&amp; </a:t>
            </a:r>
            <a:br>
              <a:rPr b="1" i="0" lang="en-US" sz="5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b="1" i="0" lang="en-US" sz="5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who else will be with us? </a:t>
            </a:r>
          </a:p>
        </p:txBody>
      </p:sp>
      <p:sp>
        <p:nvSpPr>
          <p:cNvPr id="222" name="Shape 222"/>
          <p:cNvSpPr txBox="1"/>
          <p:nvPr>
            <p:ph idx="1" type="subTitle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80010" lvl="0" marL="0" marR="0" rtl="0" algn="l">
              <a:spcBef>
                <a:spcPts val="0"/>
              </a:spcBef>
              <a:buClr>
                <a:schemeClr val="accent1"/>
              </a:buClr>
              <a:buSzPct val="70000"/>
              <a:buFont typeface="Noto Sans Symbols"/>
              <a:buNone/>
            </a:pPr>
            <a:r>
              <a:rPr b="1" i="0" lang="en-US" sz="18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Voters rejected the last required call for a constitutional convention in 1997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Rejection was not by accident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Many groups worked together to convince voters that holding a convention was not in the best interest of the people of the state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x="457200" y="990600"/>
            <a:ext cx="7467600" cy="5483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124682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125"/>
              <a:buFont typeface="Noto Sans Symbols"/>
              <a:buNone/>
            </a:pPr>
            <a:r>
              <a:rPr b="0" i="0" lang="en-US" sz="2805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These groups included:</a:t>
            </a:r>
          </a:p>
          <a:p>
            <a:pPr indent="-274320" lvl="0" marL="27432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Char char="•"/>
            </a:pPr>
            <a:r>
              <a:rPr b="0" i="0" lang="en-US" sz="204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Public and private organized labor;</a:t>
            </a:r>
          </a:p>
          <a:p>
            <a:pPr indent="-90678" lvl="0" marL="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None/>
            </a:pPr>
            <a:r>
              <a:t/>
            </a:r>
            <a:endParaRPr b="0" i="0" sz="204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Char char="•"/>
            </a:pPr>
            <a:r>
              <a:rPr b="0" i="0" lang="en-US" sz="204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Environmentalists and conservationists who did not want to see the repeal of the “forever wild” provisions that protect environmentally sensitive areas; </a:t>
            </a:r>
          </a:p>
          <a:p>
            <a:pPr indent="-90678" lvl="0" marL="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None/>
            </a:pPr>
            <a:r>
              <a:t/>
            </a:r>
            <a:endParaRPr b="0" i="0" sz="204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Char char="•"/>
            </a:pPr>
            <a:r>
              <a:rPr b="0" i="0" lang="en-US" sz="204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Advocates for public education at all levels; </a:t>
            </a:r>
          </a:p>
          <a:p>
            <a:pPr indent="-90678" lvl="0" marL="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None/>
            </a:pPr>
            <a:r>
              <a:t/>
            </a:r>
            <a:endParaRPr b="0" i="0" sz="204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Char char="•"/>
            </a:pPr>
            <a:r>
              <a:rPr b="0" i="0" lang="en-US" sz="204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Social welfare advocates who will seek to maintain the requirement that New York State provide for the underprivileged</a:t>
            </a:r>
          </a:p>
          <a:p>
            <a:pPr indent="-90678" lvl="0" marL="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None/>
            </a:pPr>
            <a:r>
              <a:t/>
            </a:r>
            <a:endParaRPr b="0" i="0" sz="204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Char char="•"/>
            </a:pPr>
            <a:r>
              <a:rPr b="0" i="0" lang="en-US" sz="204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Fiscal conservatives who wanted to keep existing state and debt limits in place; and</a:t>
            </a:r>
          </a:p>
          <a:p>
            <a:pPr indent="-90678" lvl="0" marL="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1400"/>
              <a:buFont typeface="Noto Sans Symbols"/>
              <a:buNone/>
            </a:pPr>
            <a:r>
              <a:t/>
            </a:r>
            <a:endParaRPr b="0" i="0" sz="204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1400"/>
              <a:buFont typeface="Noto Sans Symbols"/>
              <a:buChar char="•"/>
            </a:pPr>
            <a:r>
              <a:rPr b="0" i="0" lang="en-US" sz="204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Some government watchdog groups who just didn’t want to “spend the millions of dollars to hold a party in Albany!”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x="457200" y="457200"/>
            <a:ext cx="7772400" cy="601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12446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Casinos may have helped us in this fight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Passage in 2013 could take their money out of the fight in 2017 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-OR-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Put money to fight further expansion of Casino gaming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46" name="Shape 246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Will need to work together again in 2017 to make sure voters understand just what could happen if we open up the state constitution to drastic changes through convention</a:t>
            </a: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2017 is an “off” election year for the state Legislature as well as an “off” year for presidential voting</a:t>
            </a:r>
          </a:p>
          <a:p>
            <a:pPr indent="-274320" lvl="0" marL="274320" marR="0" rtl="0" algn="l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52" name="Shape 252"/>
          <p:cNvSpPr txBox="1"/>
          <p:nvPr>
            <p:ph idx="1" type="body"/>
          </p:nvPr>
        </p:nvSpPr>
        <p:spPr>
          <a:xfrm>
            <a:off x="609600" y="9906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2015-2016 Executive Budget Proposal- Governor seeks a Constitutional amendment to strip public officials of their pensions based on 2011 law doing just that</a:t>
            </a:r>
          </a:p>
          <a:p>
            <a:pPr indent="-106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Passes the Senate but does not pass the Assembly…yet.</a:t>
            </a:r>
          </a:p>
          <a:p>
            <a:pPr indent="-106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If passed, could appear below the Constitutional Convention question in 2017 or in 2018 alone</a:t>
            </a:r>
          </a:p>
          <a:p>
            <a:pPr indent="-106679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We will need to factor this in going forward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190500" lvl="0" marL="0" marR="0" rtl="0" algn="l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</p:txBody>
      </p:sp>
      <p:sp>
        <p:nvSpPr>
          <p:cNvPr id="258" name="Shape 258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Will need to concentrate our efforts on this important issue</a:t>
            </a: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12446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-274320" lvl="0" marL="274320" marR="0" rtl="0" algn="ctr">
              <a:spcBef>
                <a:spcPts val="600"/>
              </a:spcBef>
              <a:buClr>
                <a:schemeClr val="accent1"/>
              </a:buClr>
              <a:buSzPct val="70000"/>
              <a:buFont typeface="Noto Sans Symbol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Get involved with your local, stay active with the political process starting today, get informed on the important issues surrounding a constitutional convention and be ready to work come 2017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-381000" lvl="0" marL="0" marR="0" rtl="0" algn="ctr">
              <a:spcBef>
                <a:spcPts val="0"/>
              </a:spcBef>
              <a:buClr>
                <a:schemeClr val="dk2"/>
              </a:buClr>
              <a:buSzPct val="100000"/>
              <a:buFont typeface="Century Schoolbook"/>
              <a:buNone/>
            </a:pPr>
            <a:r>
              <a:rPr b="0" i="0" lang="en-US" sz="6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questions</a:t>
            </a:r>
          </a:p>
        </p:txBody>
      </p:sp>
      <p:pic>
        <p:nvPicPr>
          <p:cNvPr id="264" name="Shape 26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925" y="2012965"/>
            <a:ext cx="4304149" cy="4048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iel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