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notesSlides/notesSlide3.xml" ContentType="application/vnd.openxmlformats-officedocument.presentationml.notesSlide+xml"/>
  <Override PartName="/ppt/tags/tag3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docProps/core.xml" Id="rId3" /><Relationship Type="http://schemas.openxmlformats.org/officeDocument/2006/relationships/officeDocument" Target="ppt/presentation.xml" Id="rId1" /><Relationship Type="http://schemas.openxmlformats.org/officeDocument/2006/relationships/extended-properties" Target="docProps/app.xml" Id="rId4" /></Relationships>
</file>

<file path=ppt/presentation.xml><?xml version="1.0" encoding="utf-8"?>
<p:presentation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25" r:id="rId1"/>
  </p:sldMasterIdLst>
  <p:notesMasterIdLst>
    <p:notesMasterId r:id="rId24"/>
  </p:notesMasterIdLst>
  <p:handoutMasterIdLst>
    <p:handoutMasterId r:id="rId25"/>
  </p:handoutMasterIdLst>
  <p:sldIdLst>
    <p:sldId id="256" r:id="rId2"/>
    <p:sldId id="319" r:id="rId3"/>
    <p:sldId id="260" r:id="rId4"/>
    <p:sldId id="262" r:id="rId5"/>
    <p:sldId id="263" r:id="rId6"/>
    <p:sldId id="265" r:id="rId7"/>
    <p:sldId id="269" r:id="rId8"/>
    <p:sldId id="317" r:id="rId9"/>
    <p:sldId id="311" r:id="rId10"/>
    <p:sldId id="264" r:id="rId11"/>
    <p:sldId id="270" r:id="rId12"/>
    <p:sldId id="274" r:id="rId13"/>
    <p:sldId id="272" r:id="rId14"/>
    <p:sldId id="331" r:id="rId15"/>
    <p:sldId id="320" r:id="rId16"/>
    <p:sldId id="310" r:id="rId17"/>
    <p:sldId id="291" r:id="rId18"/>
    <p:sldId id="322" r:id="rId19"/>
    <p:sldId id="330" r:id="rId20"/>
    <p:sldId id="334" r:id="rId21"/>
    <p:sldId id="333" r:id="rId22"/>
    <p:sldId id="329" r:id="rId23"/>
  </p:sldIdLst>
  <p:sldSz cx="9144000" cy="6858000" type="screen4x3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 userDrawn="1">
          <p15:clr>
            <a:srgbClr val="A4A3A4"/>
          </p15:clr>
        </p15:guide>
        <p15:guide id="2" pos="2208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6150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54" autoAdjust="0"/>
    <p:restoredTop sz="86323" autoAdjust="0"/>
  </p:normalViewPr>
  <p:slideViewPr>
    <p:cSldViewPr>
      <p:cViewPr varScale="1">
        <p:scale>
          <a:sx n="109" d="100"/>
          <a:sy n="109" d="100"/>
        </p:scale>
        <p:origin x="1602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16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>
        <p:scale>
          <a:sx n="130" d="100"/>
          <a:sy n="130" d="100"/>
        </p:scale>
        <p:origin x="2856" y="-1320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7212" cy="464506"/>
          </a:xfrm>
          <a:prstGeom prst="rect">
            <a:avLst/>
          </a:prstGeom>
        </p:spPr>
        <p:txBody>
          <a:bodyPr vert="horz" lIns="93157" tIns="46580" rIns="93157" bIns="4658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1620" y="0"/>
            <a:ext cx="3037212" cy="464506"/>
          </a:xfrm>
          <a:prstGeom prst="rect">
            <a:avLst/>
          </a:prstGeom>
        </p:spPr>
        <p:txBody>
          <a:bodyPr vert="horz" lIns="93157" tIns="46580" rIns="93157" bIns="46580" rtlCol="0"/>
          <a:lstStyle>
            <a:lvl1pPr algn="r">
              <a:defRPr sz="1200"/>
            </a:lvl1pPr>
          </a:lstStyle>
          <a:p>
            <a:pPr>
              <a:defRPr/>
            </a:pPr>
            <a:fld id="{96AEC796-0176-4281-AE5D-551D8AEF0DE5}" type="datetimeFigureOut">
              <a:rPr lang="en-US"/>
              <a:pPr>
                <a:defRPr/>
              </a:pPr>
              <a:t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830321"/>
            <a:ext cx="3037212" cy="464506"/>
          </a:xfrm>
          <a:prstGeom prst="rect">
            <a:avLst/>
          </a:prstGeom>
        </p:spPr>
        <p:txBody>
          <a:bodyPr vert="horz" lIns="93157" tIns="46580" rIns="93157" bIns="4658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1620" y="8830321"/>
            <a:ext cx="3037212" cy="464506"/>
          </a:xfrm>
          <a:prstGeom prst="rect">
            <a:avLst/>
          </a:prstGeom>
        </p:spPr>
        <p:txBody>
          <a:bodyPr vert="horz" lIns="93157" tIns="46580" rIns="93157" bIns="46580" rtlCol="0" anchor="b"/>
          <a:lstStyle>
            <a:lvl1pPr algn="r">
              <a:defRPr sz="1200"/>
            </a:lvl1pPr>
          </a:lstStyle>
          <a:p>
            <a:pPr>
              <a:defRPr/>
            </a:pPr>
            <a:fld id="{612DCFF8-B6AB-4C47-941E-30DFDFEE2FE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41773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3037212" cy="4645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57" tIns="46580" rIns="93157" bIns="4658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1620" y="0"/>
            <a:ext cx="3037212" cy="4645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57" tIns="46580" rIns="93157" bIns="4658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837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8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0413" y="4415161"/>
            <a:ext cx="5609576" cy="41836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57" tIns="46580" rIns="93157" bIns="465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018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8830321"/>
            <a:ext cx="3037212" cy="4645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57" tIns="46580" rIns="93157" bIns="4658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018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1620" y="8830321"/>
            <a:ext cx="3037212" cy="4645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57" tIns="46580" rIns="93157" bIns="4658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3AC7109D-89F3-4D89-B4E1-8E67C17725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907430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939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/>
        </p:txBody>
      </p:sp>
    </p:spTree>
    <p:extLst>
      <p:ext uri="{BB962C8B-B14F-4D97-AF65-F5344CB8AC3E}">
        <p14:creationId xmlns:p14="http://schemas.microsoft.com/office/powerpoint/2010/main" val="1901697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</p:spTree>
    <p:extLst>
      <p:ext uri="{BB962C8B-B14F-4D97-AF65-F5344CB8AC3E}">
        <p14:creationId xmlns:p14="http://schemas.microsoft.com/office/powerpoint/2010/main" val="3978349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</p:spTree>
    <p:extLst>
      <p:ext uri="{BB962C8B-B14F-4D97-AF65-F5344CB8AC3E}">
        <p14:creationId xmlns:p14="http://schemas.microsoft.com/office/powerpoint/2010/main" val="29945718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</p:spTree>
    <p:extLst>
      <p:ext uri="{BB962C8B-B14F-4D97-AF65-F5344CB8AC3E}">
        <p14:creationId xmlns:p14="http://schemas.microsoft.com/office/powerpoint/2010/main" val="37864982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</p:spTree>
    <p:extLst>
      <p:ext uri="{BB962C8B-B14F-4D97-AF65-F5344CB8AC3E}">
        <p14:creationId xmlns:p14="http://schemas.microsoft.com/office/powerpoint/2010/main" val="19166847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</p:spTree>
    <p:extLst>
      <p:ext uri="{BB962C8B-B14F-4D97-AF65-F5344CB8AC3E}">
        <p14:creationId xmlns:p14="http://schemas.microsoft.com/office/powerpoint/2010/main" val="36803172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</p:spTree>
    <p:extLst>
      <p:ext uri="{BB962C8B-B14F-4D97-AF65-F5344CB8AC3E}">
        <p14:creationId xmlns:p14="http://schemas.microsoft.com/office/powerpoint/2010/main" val="90254837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</p:spTree>
    <p:extLst>
      <p:ext uri="{BB962C8B-B14F-4D97-AF65-F5344CB8AC3E}">
        <p14:creationId xmlns:p14="http://schemas.microsoft.com/office/powerpoint/2010/main" val="38526029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</p:spTree>
    <p:extLst>
      <p:ext uri="{BB962C8B-B14F-4D97-AF65-F5344CB8AC3E}">
        <p14:creationId xmlns:p14="http://schemas.microsoft.com/office/powerpoint/2010/main" val="49637314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</p:spTree>
    <p:extLst>
      <p:ext uri="{BB962C8B-B14F-4D97-AF65-F5344CB8AC3E}">
        <p14:creationId xmlns:p14="http://schemas.microsoft.com/office/powerpoint/2010/main" val="407481428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</p:spTree>
    <p:extLst>
      <p:ext uri="{BB962C8B-B14F-4D97-AF65-F5344CB8AC3E}">
        <p14:creationId xmlns:p14="http://schemas.microsoft.com/office/powerpoint/2010/main" val="358119142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</p:spTree>
    <p:extLst>
      <p:ext uri="{BB962C8B-B14F-4D97-AF65-F5344CB8AC3E}">
        <p14:creationId xmlns:p14="http://schemas.microsoft.com/office/powerpoint/2010/main" val="423516379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1443" name="Notes Placeholder 2"/>
          <p:cNvSpPr>
            <a:spLocks noGrp="1"/>
          </p:cNvSpPr>
          <p:nvPr>
            <p:ph type="body" idx="1"/>
          </p:nvPr>
        </p:nvSpPr>
        <p:spPr>
          <a:xfrm>
            <a:off x="700413" y="4415160"/>
            <a:ext cx="5609576" cy="4415161"/>
          </a:xfrm>
          <a:noFill/>
          <a:ln/>
        </p:spPr>
        <p:txBody>
          <a:bodyPr/>
          <a:lstStyle/>
          <a:p/>
        </p:txBody>
      </p:sp>
    </p:spTree>
    <p:extLst>
      <p:ext uri="{BB962C8B-B14F-4D97-AF65-F5344CB8AC3E}">
        <p14:creationId xmlns:p14="http://schemas.microsoft.com/office/powerpoint/2010/main" val="262748815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</p:spTree>
    <p:extLst>
      <p:ext uri="{BB962C8B-B14F-4D97-AF65-F5344CB8AC3E}">
        <p14:creationId xmlns:p14="http://schemas.microsoft.com/office/powerpoint/2010/main" val="182911830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</p:spTree>
    <p:extLst>
      <p:ext uri="{BB962C8B-B14F-4D97-AF65-F5344CB8AC3E}">
        <p14:creationId xmlns:p14="http://schemas.microsoft.com/office/powerpoint/2010/main" val="342998027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553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/>
        </p:txBody>
      </p:sp>
    </p:spTree>
    <p:extLst>
      <p:ext uri="{BB962C8B-B14F-4D97-AF65-F5344CB8AC3E}">
        <p14:creationId xmlns:p14="http://schemas.microsoft.com/office/powerpoint/2010/main" val="403454931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</p:spTree>
    <p:extLst>
      <p:ext uri="{BB962C8B-B14F-4D97-AF65-F5344CB8AC3E}">
        <p14:creationId xmlns:p14="http://schemas.microsoft.com/office/powerpoint/2010/main" val="13120148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</p:spTree>
    <p:extLst>
      <p:ext uri="{BB962C8B-B14F-4D97-AF65-F5344CB8AC3E}">
        <p14:creationId xmlns:p14="http://schemas.microsoft.com/office/powerpoint/2010/main" val="172293877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</p:spTree>
    <p:extLst>
      <p:ext uri="{BB962C8B-B14F-4D97-AF65-F5344CB8AC3E}">
        <p14:creationId xmlns:p14="http://schemas.microsoft.com/office/powerpoint/2010/main" val="60336594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</p:spTree>
    <p:extLst>
      <p:ext uri="{BB962C8B-B14F-4D97-AF65-F5344CB8AC3E}">
        <p14:creationId xmlns:p14="http://schemas.microsoft.com/office/powerpoint/2010/main" val="328519238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</p:spTree>
    <p:extLst>
      <p:ext uri="{BB962C8B-B14F-4D97-AF65-F5344CB8AC3E}">
        <p14:creationId xmlns:p14="http://schemas.microsoft.com/office/powerpoint/2010/main" val="284129995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</p:spTree>
    <p:extLst>
      <p:ext uri="{BB962C8B-B14F-4D97-AF65-F5344CB8AC3E}">
        <p14:creationId xmlns:p14="http://schemas.microsoft.com/office/powerpoint/2010/main" val="37359045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47" y="1122363"/>
            <a:ext cx="7773308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347" y="3602038"/>
            <a:ext cx="7773308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C241CD-9069-449E-ABB7-5E0EA0A647F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0318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B9A3E2-CD7A-48F8-840F-AB779A729FA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73633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1933" y="657227"/>
            <a:ext cx="7300134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21933" y="3602039"/>
            <a:ext cx="7300134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50755A5-49A1-4751-8985-956FC9AF306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93879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7" y="609601"/>
            <a:ext cx="7765321" cy="132632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346" y="2088320"/>
            <a:ext cx="3829503" cy="3702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0052" y="2088320"/>
            <a:ext cx="3820616" cy="3702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0F179E7-EE39-4EBD-8798-49A615AC9D0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46561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7" y="609601"/>
            <a:ext cx="7765321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5427" y="2088320"/>
            <a:ext cx="3600326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346" y="2912232"/>
            <a:ext cx="3830406" cy="28789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9230" y="2088320"/>
            <a:ext cx="3591437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912232"/>
            <a:ext cx="3821518" cy="28789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242CCB0-6D22-4396-B974-F125866E55D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29962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516A018-3D6B-45F6-90FD-74BDDB53C6E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35928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4D3EB1C-B5C3-4911-BA97-5FDEC908D24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39815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921" y="609600"/>
            <a:ext cx="2949178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08548" y="609600"/>
            <a:ext cx="4642119" cy="5181600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7921" y="2971801"/>
            <a:ext cx="2949178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2B3CFF-526B-4307-BC20-91E88E94AD5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00097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921" y="609600"/>
            <a:ext cx="416760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49932" y="758881"/>
            <a:ext cx="2966938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2971800"/>
            <a:ext cx="4171242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C647C3-BD27-4A91-AA82-D98766D4E57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88745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55" y="4289373"/>
            <a:ext cx="7775673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355" y="621322"/>
            <a:ext cx="7775673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5108728"/>
            <a:ext cx="7774499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BE3E2AD-ECBA-4824-AC1B-218E243A425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44634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609601"/>
            <a:ext cx="776532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7" y="4204820"/>
            <a:ext cx="776532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BE3E2AD-ECBA-4824-AC1B-218E243A425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26742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609600"/>
            <a:ext cx="6977064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610032"/>
            <a:ext cx="6564224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5" y="4204821"/>
            <a:ext cx="776532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BE3E2AD-ECBA-4824-AC1B-218E243A425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05245" y="641749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946721" y="3073376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087637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55" y="2126943"/>
            <a:ext cx="7766495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4650556"/>
            <a:ext cx="776532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BE3E2AD-ECBA-4824-AC1B-218E243A425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67964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345" y="609601"/>
            <a:ext cx="776532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346" y="2088320"/>
            <a:ext cx="2474217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346" y="2911624"/>
            <a:ext cx="2474217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3658" y="2088320"/>
            <a:ext cx="2473919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3659" y="2911624"/>
            <a:ext cx="247486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2088320"/>
            <a:ext cx="246840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82260" y="2911624"/>
            <a:ext cx="2468408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BE3E2AD-ECBA-4824-AC1B-218E243A425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06475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346" y="609601"/>
            <a:ext cx="776532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5347" y="3989147"/>
            <a:ext cx="247421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819015" y="2092235"/>
            <a:ext cx="2205038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5347" y="4565409"/>
            <a:ext cx="2474216" cy="122579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2026" y="3989147"/>
            <a:ext cx="2474237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426747" y="2092235"/>
            <a:ext cx="2197894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31011" y="4565408"/>
            <a:ext cx="2475252" cy="122579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80067" y="3989147"/>
            <a:ext cx="246742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6114603" y="2092235"/>
            <a:ext cx="219908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79973" y="4565410"/>
            <a:ext cx="2470694" cy="122579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BE3E2AD-ECBA-4824-AC1B-218E243A425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83927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89AF637-7AAA-4D77-B429-2044D6713D1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26457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609600"/>
            <a:ext cx="1906993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346" y="609600"/>
            <a:ext cx="5744029" cy="51816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92F30CB-E308-447A-AB0E-9F339A574C3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16153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47" y="609601"/>
            <a:ext cx="776532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46" y="2096064"/>
            <a:ext cx="776532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052" y="58832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346" y="5883276"/>
            <a:ext cx="500464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09" y="5883276"/>
            <a:ext cx="5651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6BE3E2AD-ECBA-4824-AC1B-218E243A425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051500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026" r:id="rId1"/>
    <p:sldLayoutId id="2147484027" r:id="rId2"/>
    <p:sldLayoutId id="2147484028" r:id="rId3"/>
    <p:sldLayoutId id="2147484029" r:id="rId4"/>
    <p:sldLayoutId id="2147484030" r:id="rId5"/>
    <p:sldLayoutId id="2147484031" r:id="rId6"/>
    <p:sldLayoutId id="2147484032" r:id="rId7"/>
    <p:sldLayoutId id="2147484033" r:id="rId8"/>
    <p:sldLayoutId id="2147484034" r:id="rId9"/>
    <p:sldLayoutId id="2147484035" r:id="rId10"/>
    <p:sldLayoutId id="2147484036" r:id="rId11"/>
    <p:sldLayoutId id="2147484037" r:id="rId12"/>
    <p:sldLayoutId id="2147484038" r:id="rId13"/>
    <p:sldLayoutId id="2147484039" r:id="rId14"/>
    <p:sldLayoutId id="2147484040" r:id="rId15"/>
    <p:sldLayoutId id="2147484041" r:id="rId16"/>
    <p:sldLayoutId id="2147484042" r:id="rId17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creativecommons.org/licenses/by-sa/3.0/" TargetMode="External"/><Relationship Id="rId4" Type="http://schemas.openxmlformats.org/officeDocument/2006/relationships/hyperlink" Target="https://www.picpedia.org/chalkboard/e/expenses.html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04800" y="457200"/>
            <a:ext cx="8686800" cy="6248400"/>
          </a:xfrm>
        </p:spPr>
        <p:txBody>
          <a:bodyPr/>
          <a:lstStyle/>
          <a:p>
            <a:pPr>
              <a:defRPr/>
            </a:pPr>
            <a:r>
              <a:rPr lang="en-US" sz="4000" dirty="0"/>
              <a:t>SUNY Broome</a:t>
            </a:r>
            <a:r>
              <a:rPr lang="en-US" sz="4000" i="1" dirty="0"/>
              <a:t> Operating Budget Overview</a:t>
            </a:r>
            <a:br>
              <a:rPr lang="en-US" sz="4000" i="1" dirty="0"/>
            </a:br>
            <a:br>
              <a:rPr lang="en-US" sz="4000" i="1" dirty="0">
                <a:solidFill>
                  <a:srgbClr val="C00000"/>
                </a:solidFill>
              </a:rPr>
            </a:br>
            <a:br>
              <a:rPr lang="en-US" sz="4000" i="1" dirty="0">
                <a:solidFill>
                  <a:srgbClr val="C00000"/>
                </a:solidFill>
              </a:rPr>
            </a:br>
            <a:br>
              <a:rPr lang="en-US" sz="4000" i="1" dirty="0">
                <a:solidFill>
                  <a:srgbClr val="C00000"/>
                </a:solidFill>
              </a:rPr>
            </a:br>
            <a:r>
              <a:rPr lang="en-US" sz="1600" i="1" dirty="0">
                <a:solidFill>
                  <a:srgbClr val="C00000"/>
                </a:solidFill>
              </a:rPr>
              <a:t>						       </a:t>
            </a:r>
            <a:r>
              <a:rPr lang="en-US" sz="1600" i="1" dirty="0"/>
              <a:t>July</a:t>
            </a:r>
            <a:r>
              <a:rPr lang="en-US" sz="1600" i="1" dirty="0">
                <a:solidFill>
                  <a:schemeClr val="tx1"/>
                </a:solidFill>
              </a:rPr>
              <a:t> 2021 </a:t>
            </a:r>
            <a:br>
              <a:rPr lang="en-US" sz="1600" i="1" dirty="0"/>
            </a:br>
            <a:r>
              <a:rPr lang="en-US" sz="1600" i="1" dirty="0">
                <a:solidFill>
                  <a:schemeClr val="tx1"/>
                </a:solidFill>
              </a:rPr>
              <a:t>      	</a:t>
            </a:r>
            <a:r>
              <a:rPr lang="en-US" sz="1200" i="1" dirty="0">
                <a:solidFill>
                  <a:prstClr val="white"/>
                </a:solidFill>
              </a:rPr>
              <a:t> 			       Larry Allen, Budget &amp; IE Specialist</a:t>
            </a:r>
            <a:br>
              <a:rPr lang="en-US" sz="1600" i="1" dirty="0">
                <a:solidFill>
                  <a:schemeClr val="tx1"/>
                </a:solidFill>
              </a:rPr>
            </a:br>
            <a:r>
              <a:rPr lang="en-US" sz="1600" i="1" dirty="0">
                <a:solidFill>
                  <a:schemeClr val="tx1"/>
                </a:solidFill>
              </a:rPr>
              <a:t>	</a:t>
            </a:r>
            <a:br>
              <a:rPr lang="en-US" sz="1200" i="1" dirty="0"/>
            </a:br>
            <a:r>
              <a:rPr lang="en-US" sz="1200" i="1" dirty="0"/>
              <a:t>			        </a:t>
            </a:r>
            <a:r>
              <a:rPr lang="en-US" sz="4000" i="1" dirty="0">
                <a:solidFill>
                  <a:schemeClr val="tx1"/>
                </a:solidFill>
              </a:rPr>
              <a:t>		</a:t>
            </a: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514600"/>
            <a:ext cx="8229600" cy="1139825"/>
          </a:xfrm>
        </p:spPr>
        <p:txBody>
          <a:bodyPr/>
          <a:lstStyle/>
          <a:p>
            <a:pPr eaLnBrk="1" hangingPunct="1">
              <a:defRPr/>
            </a:pPr>
            <a:r>
              <a:rPr lang="en-US" b="1" dirty="0" err="1"/>
              <a:t>Suny</a:t>
            </a:r>
            <a:r>
              <a:rPr lang="en-US" b="1" dirty="0"/>
              <a:t> </a:t>
            </a:r>
            <a:r>
              <a:rPr lang="en-US" b="1" dirty="0" err="1"/>
              <a:t>broome</a:t>
            </a:r>
            <a:r>
              <a:rPr lang="en-US" b="1" dirty="0"/>
              <a:t> </a:t>
            </a:r>
            <a:br>
              <a:rPr lang="en-US" b="1" dirty="0"/>
            </a:br>
            <a:r>
              <a:rPr lang="en-US" b="1" dirty="0"/>
              <a:t>revenue budget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555829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b="1" dirty="0"/>
              <a:t>SuNY broome’s </a:t>
            </a:r>
            <a:br>
              <a:rPr lang="en-US" dirty="0"/>
            </a:br>
            <a:r>
              <a:rPr lang="en-US" b="1" dirty="0"/>
              <a:t>revenue sources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1F99130-9EB1-403E-947C-C571333B4B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Enrollment</a:t>
            </a:r>
          </a:p>
          <a:p>
            <a:pPr lvl="1"/>
            <a:r>
              <a:rPr lang="en-US" dirty="0"/>
              <a:t>Tuition</a:t>
            </a:r>
          </a:p>
          <a:p>
            <a:pPr lvl="1"/>
            <a:r>
              <a:rPr lang="en-US" dirty="0"/>
              <a:t>Chargebacks</a:t>
            </a:r>
          </a:p>
          <a:p>
            <a:pPr lvl="1"/>
            <a:r>
              <a:rPr lang="en-US" dirty="0"/>
              <a:t>State Aid</a:t>
            </a:r>
          </a:p>
          <a:p>
            <a:pPr lvl="1"/>
            <a:r>
              <a:rPr lang="en-US" dirty="0"/>
              <a:t>Fees</a:t>
            </a:r>
          </a:p>
          <a:p>
            <a:r>
              <a:rPr lang="en-US" dirty="0"/>
              <a:t>County Sponsorship</a:t>
            </a:r>
          </a:p>
          <a:p>
            <a:r>
              <a:rPr lang="en-US" dirty="0"/>
              <a:t>Miscellaneous Revenues</a:t>
            </a:r>
          </a:p>
        </p:txBody>
      </p:sp>
    </p:spTree>
    <p:custDataLst>
      <p:tags r:id="rId1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914400"/>
            <a:ext cx="8305800" cy="25146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dirty="0"/>
              <a:t>What is the </a:t>
            </a:r>
            <a:br>
              <a:rPr lang="en-US" sz="4000" dirty="0"/>
            </a:br>
            <a:r>
              <a:rPr lang="en-US" sz="4000" dirty="0"/>
              <a:t>NYS community college </a:t>
            </a:r>
            <a:br>
              <a:rPr lang="en-US" sz="4000" dirty="0"/>
            </a:br>
            <a:r>
              <a:rPr lang="en-US" sz="4000" dirty="0"/>
              <a:t>funding philosophy?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3733800"/>
            <a:ext cx="7929563" cy="2971800"/>
          </a:xfrm>
        </p:spPr>
        <p:txBody>
          <a:bodyPr/>
          <a:lstStyle/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n-US" dirty="0"/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dirty="0"/>
              <a:t> </a:t>
            </a:r>
            <a:r>
              <a:rPr lang="en-US" sz="2800" i="1" dirty="0"/>
              <a:t>equal sharing of costs between…</a:t>
            </a:r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800" i="1" dirty="0"/>
              <a:t>state, student, and sponsors </a:t>
            </a:r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n-US" sz="2800" i="1" dirty="0"/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n-US" sz="2000" dirty="0"/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n-US" sz="2800" i="1" dirty="0"/>
          </a:p>
        </p:txBody>
      </p:sp>
    </p:spTree>
    <p:custDataLst>
      <p:tags r:id="rId1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09600"/>
            <a:ext cx="8229600" cy="1550988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dirty="0"/>
              <a:t>What does SUNY Broome’s funding actually </a:t>
            </a:r>
            <a:br>
              <a:rPr lang="en-US" dirty="0"/>
            </a:br>
            <a:r>
              <a:rPr lang="en-US" dirty="0"/>
              <a:t>look like?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438400"/>
            <a:ext cx="8458200" cy="3733800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  <a:defRPr/>
            </a:pPr>
            <a:endParaRPr lang="en-US" dirty="0"/>
          </a:p>
          <a:p>
            <a:pPr algn="ctr" eaLnBrk="1" hangingPunct="1">
              <a:buFont typeface="Wingdings" pitchFamily="2" charset="2"/>
              <a:buNone/>
              <a:defRPr/>
            </a:pPr>
            <a:r>
              <a:rPr lang="en-US" sz="2800" i="1" dirty="0"/>
              <a:t>Students fund more than state or sponsors</a:t>
            </a:r>
          </a:p>
          <a:p>
            <a:pPr algn="ctr" eaLnBrk="1" hangingPunct="1">
              <a:buFont typeface="Wingdings" pitchFamily="2" charset="2"/>
              <a:buNone/>
              <a:defRPr/>
            </a:pPr>
            <a:endParaRPr lang="en-US" sz="2800" i="1" dirty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800" i="1" dirty="0"/>
              <a:t>				</a:t>
            </a:r>
            <a:r>
              <a:rPr lang="en-US" sz="2400" i="1" dirty="0"/>
              <a:t>state aid	  26.0%     $14.1 million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i="1" dirty="0"/>
              <a:t>		      		sponsors	  22.5%    $12.2 million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i="1" dirty="0"/>
              <a:t>		      		students  	  49.3%   $26.7 million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7CD52CA-402A-4666-B96B-A1F49DBDA2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04800" y="3733800"/>
            <a:ext cx="3290131" cy="22860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2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2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22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522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522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26" grpId="0"/>
      <p:bldP spid="52227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838200"/>
            <a:ext cx="8686800" cy="17526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>
                <a:solidFill>
                  <a:schemeClr val="accent6"/>
                </a:solidFill>
              </a:rPr>
              <a:t>What is included in “sponsors”?  </a:t>
            </a:r>
            <a:br>
              <a:rPr lang="en-US" dirty="0"/>
            </a:br>
            <a:endParaRPr lang="en-US" sz="4000" dirty="0"/>
          </a:p>
        </p:txBody>
      </p:sp>
      <p:sp>
        <p:nvSpPr>
          <p:cNvPr id="55299" name="Rectangle 3"/>
          <p:cNvSpPr>
            <a:spLocks noGrp="1" noChangeArrowheads="1"/>
          </p:cNvSpPr>
          <p:nvPr>
            <p:ph idx="1"/>
          </p:nvPr>
        </p:nvSpPr>
        <p:spPr>
          <a:xfrm>
            <a:off x="607218" y="2438400"/>
            <a:ext cx="7929563" cy="2286000"/>
          </a:xfrm>
        </p:spPr>
        <p:txBody>
          <a:bodyPr>
            <a:noAutofit/>
          </a:bodyPr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/>
              <a:t>Broome County 	    	     	$7.4 million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/>
              <a:t>Other NYS counties	    		$4.8 million</a:t>
            </a:r>
          </a:p>
          <a:p>
            <a:pPr algn="ctr" eaLnBrk="1" hangingPunct="1">
              <a:buFont typeface="Wingdings" pitchFamily="2" charset="2"/>
              <a:buNone/>
              <a:defRPr/>
            </a:pPr>
            <a:endParaRPr lang="en-US" sz="2400" dirty="0"/>
          </a:p>
          <a:p>
            <a:pPr algn="ctr" eaLnBrk="1" hangingPunct="1">
              <a:buFont typeface="Wingdings" pitchFamily="2" charset="2"/>
              <a:buNone/>
              <a:defRPr/>
            </a:pPr>
            <a:endParaRPr lang="en-US" sz="2400" dirty="0"/>
          </a:p>
          <a:p>
            <a:pPr algn="ctr" eaLnBrk="1" hangingPunct="1">
              <a:buFont typeface="Wingdings" pitchFamily="2" charset="2"/>
              <a:buNone/>
              <a:defRPr/>
            </a:pPr>
            <a:endParaRPr lang="en-US" sz="2400" i="1" dirty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i="1" dirty="0"/>
              <a:t>Broome County share is referred to as </a:t>
            </a:r>
            <a:r>
              <a:rPr lang="en-US" i="1" dirty="0">
                <a:solidFill>
                  <a:schemeClr val="accent6"/>
                </a:solidFill>
              </a:rPr>
              <a:t>“sponsor contribution”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>
          <a:xfrm>
            <a:off x="631560" y="304800"/>
            <a:ext cx="7765321" cy="1326321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sz="3100" dirty="0"/>
              <a:t>Where are SUNY </a:t>
            </a:r>
            <a:r>
              <a:rPr lang="en-US" sz="3100" dirty="0" err="1"/>
              <a:t>Brooome</a:t>
            </a:r>
            <a:r>
              <a:rPr lang="en-US" sz="3100" dirty="0"/>
              <a:t> students from?</a:t>
            </a:r>
            <a:br>
              <a:rPr lang="en-US" sz="3100" dirty="0"/>
            </a:br>
            <a:r>
              <a:rPr lang="en-US" sz="2800" i="1" dirty="0">
                <a:solidFill>
                  <a:schemeClr val="accent6"/>
                </a:solidFill>
              </a:rPr>
              <a:t>Why does it matter to the budget?</a:t>
            </a:r>
          </a:p>
        </p:txBody>
      </p:sp>
      <p:sp>
        <p:nvSpPr>
          <p:cNvPr id="59397" name="Rectangle 5"/>
          <p:cNvSpPr>
            <a:spLocks noGrp="1" noChangeArrowheads="1"/>
          </p:cNvSpPr>
          <p:nvPr>
            <p:ph sz="half" idx="2"/>
          </p:nvPr>
        </p:nvSpPr>
        <p:spPr>
          <a:xfrm>
            <a:off x="4572000" y="1981200"/>
            <a:ext cx="4038600" cy="4373563"/>
          </a:xfrm>
        </p:spPr>
        <p:txBody>
          <a:bodyPr/>
          <a:lstStyle/>
          <a:p>
            <a:pPr eaLnBrk="1" hangingPunct="1">
              <a:defRPr/>
            </a:pPr>
            <a:r>
              <a:rPr lang="en-US" sz="2600" dirty="0"/>
              <a:t>84% of revenues are linked to student enrollment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en-US" sz="2600" dirty="0"/>
          </a:p>
          <a:p>
            <a:pPr eaLnBrk="1" hangingPunct="1">
              <a:defRPr/>
            </a:pPr>
            <a:r>
              <a:rPr lang="en-US" sz="2600" dirty="0"/>
              <a:t>more revenues per student are received for other NYS county and out-of-state students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en-US" sz="26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D6467EC-AAB3-4889-BE84-6826423885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2590800"/>
            <a:ext cx="4572396" cy="2749534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838200"/>
            <a:ext cx="8686800" cy="17526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>
                <a:solidFill>
                  <a:schemeClr val="accent6"/>
                </a:solidFill>
              </a:rPr>
              <a:t>What is included in “students”?  </a:t>
            </a:r>
            <a:br>
              <a:rPr lang="en-US" dirty="0"/>
            </a:br>
            <a:endParaRPr lang="en-US" sz="4000" dirty="0"/>
          </a:p>
        </p:txBody>
      </p:sp>
      <p:sp>
        <p:nvSpPr>
          <p:cNvPr id="55299" name="Rectangle 3"/>
          <p:cNvSpPr>
            <a:spLocks noGrp="1" noChangeArrowheads="1"/>
          </p:cNvSpPr>
          <p:nvPr>
            <p:ph idx="1"/>
          </p:nvPr>
        </p:nvSpPr>
        <p:spPr>
          <a:xfrm>
            <a:off x="607218" y="2438400"/>
            <a:ext cx="7929563" cy="22860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en-US" sz="2800" dirty="0"/>
              <a:t>Student Tuition 	    	     	$20.0 million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800" dirty="0"/>
              <a:t>Out-of-State Tuition	    	  $1.5 million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800" dirty="0"/>
              <a:t>Fees					  $5.2 million</a:t>
            </a:r>
          </a:p>
          <a:p>
            <a:pPr algn="ctr" eaLnBrk="1" hangingPunct="1">
              <a:buFont typeface="Wingdings" pitchFamily="2" charset="2"/>
              <a:buNone/>
              <a:defRPr/>
            </a:pPr>
            <a:endParaRPr lang="en-US" sz="2800" dirty="0"/>
          </a:p>
          <a:p>
            <a:pPr algn="ctr" eaLnBrk="1" hangingPunct="1">
              <a:buFont typeface="Wingdings" pitchFamily="2" charset="2"/>
              <a:buNone/>
              <a:defRPr/>
            </a:pPr>
            <a:endParaRPr lang="en-US" sz="2800" dirty="0"/>
          </a:p>
          <a:p>
            <a:pPr algn="ctr" eaLnBrk="1" hangingPunct="1">
              <a:buFont typeface="Wingdings" pitchFamily="2" charset="2"/>
              <a:buNone/>
              <a:defRPr/>
            </a:pPr>
            <a:endParaRPr lang="en-US" sz="2800" i="1" dirty="0"/>
          </a:p>
        </p:txBody>
      </p:sp>
    </p:spTree>
    <p:extLst>
      <p:ext uri="{BB962C8B-B14F-4D97-AF65-F5344CB8AC3E}">
        <p14:creationId xmlns:p14="http://schemas.microsoft.com/office/powerpoint/2010/main" val="15262199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762000"/>
            <a:ext cx="8229600" cy="1447800"/>
          </a:xfrm>
        </p:spPr>
        <p:txBody>
          <a:bodyPr/>
          <a:lstStyle/>
          <a:p>
            <a:pPr>
              <a:defRPr/>
            </a:pPr>
            <a:r>
              <a:rPr lang="en-US" dirty="0"/>
              <a:t>What is the most </a:t>
            </a:r>
            <a:br>
              <a:rPr lang="en-US" dirty="0"/>
            </a:br>
            <a:r>
              <a:rPr lang="en-US" dirty="0"/>
              <a:t>New York State can pay?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667000"/>
            <a:ext cx="8229600" cy="3459163"/>
          </a:xfrm>
        </p:spPr>
        <p:txBody>
          <a:bodyPr/>
          <a:lstStyle/>
          <a:p>
            <a:pPr>
              <a:buFont typeface="Wingdings" pitchFamily="2" charset="2"/>
              <a:buNone/>
              <a:defRPr/>
            </a:pPr>
            <a:endParaRPr lang="en-US" dirty="0"/>
          </a:p>
          <a:p>
            <a:pPr>
              <a:buFont typeface="Wingdings" pitchFamily="2" charset="2"/>
              <a:buNone/>
              <a:defRPr/>
            </a:pPr>
            <a:endParaRPr lang="en-US" dirty="0"/>
          </a:p>
          <a:p>
            <a:pPr algn="ctr">
              <a:buFont typeface="Wingdings" pitchFamily="2" charset="2"/>
              <a:buNone/>
              <a:defRPr/>
            </a:pPr>
            <a:r>
              <a:rPr lang="en-US" b="1" dirty="0">
                <a:solidFill>
                  <a:schemeClr val="accent6"/>
                </a:solidFill>
              </a:rPr>
              <a:t>40% of net operating costs*</a:t>
            </a:r>
          </a:p>
          <a:p>
            <a:pPr algn="ctr">
              <a:buFont typeface="Wingdings" pitchFamily="2" charset="2"/>
              <a:buNone/>
              <a:defRPr/>
            </a:pPr>
            <a:endParaRPr lang="en-US" dirty="0">
              <a:solidFill>
                <a:srgbClr val="C00000"/>
              </a:solidFill>
            </a:endParaRPr>
          </a:p>
          <a:p>
            <a:pPr algn="ctr">
              <a:buFont typeface="Wingdings" pitchFamily="2" charset="2"/>
              <a:buNone/>
              <a:defRPr/>
            </a:pPr>
            <a:endParaRPr lang="en-US" dirty="0">
              <a:solidFill>
                <a:srgbClr val="C00000"/>
              </a:solidFill>
            </a:endParaRPr>
          </a:p>
          <a:p>
            <a:pPr algn="ctr">
              <a:buFont typeface="Wingdings" pitchFamily="2" charset="2"/>
              <a:buNone/>
              <a:defRPr/>
            </a:pPr>
            <a:r>
              <a:rPr lang="en-US" sz="2000" dirty="0"/>
              <a:t>*net operating costs = total budget less miscellaneous revenues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09600"/>
            <a:ext cx="8229600" cy="1703388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sz="4000" dirty="0">
                <a:solidFill>
                  <a:schemeClr val="accent6"/>
                </a:solidFill>
              </a:rPr>
              <a:t>What did SUNY Broome’s operating funding  look like  decades ago?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2743200"/>
            <a:ext cx="8151813" cy="3122613"/>
          </a:xfrm>
        </p:spPr>
        <p:txBody>
          <a:bodyPr>
            <a:normAutofit fontScale="92500" lnSpcReduction="10000"/>
          </a:bodyPr>
          <a:lstStyle/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n-US" sz="2600" i="1" dirty="0"/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600" i="1" dirty="0"/>
              <a:t>state paid more…40%</a:t>
            </a:r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n-US" sz="2600" i="1" dirty="0"/>
          </a:p>
          <a:p>
            <a:pPr marL="514350" indent="-514350" algn="ctr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600" i="1" dirty="0"/>
              <a:t>students paid less…32%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n-US" sz="2600" i="1" dirty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n-US" sz="2600" i="1" dirty="0"/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400" i="1" dirty="0">
                <a:solidFill>
                  <a:schemeClr val="accent6"/>
                </a:solidFill>
              </a:rPr>
              <a:t>Not unique to SUNY Broome – state and national trend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457200"/>
            <a:ext cx="8229600" cy="16764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/>
              <a:t>Which revenues are linked to student enrollment?</a:t>
            </a:r>
          </a:p>
        </p:txBody>
      </p:sp>
      <p:sp>
        <p:nvSpPr>
          <p:cNvPr id="118787" name="Rectangle 3"/>
          <p:cNvSpPr>
            <a:spLocks noGrp="1" noChangeArrowheads="1"/>
          </p:cNvSpPr>
          <p:nvPr>
            <p:ph idx="1"/>
          </p:nvPr>
        </p:nvSpPr>
        <p:spPr>
          <a:xfrm>
            <a:off x="1981200" y="2590800"/>
            <a:ext cx="6400800" cy="40386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en-US" dirty="0"/>
              <a:t>	</a:t>
            </a:r>
            <a:r>
              <a:rPr lang="en-US" sz="2800" b="1" dirty="0">
                <a:solidFill>
                  <a:schemeClr val="accent6"/>
                </a:solidFill>
              </a:rPr>
              <a:t>84%  ($45.7 million)</a:t>
            </a:r>
          </a:p>
          <a:p>
            <a:pPr eaLnBrk="1" hangingPunct="1">
              <a:buFont typeface="Wingdings" panose="05000000000000000000" pitchFamily="2" charset="2"/>
              <a:buChar char="ü"/>
              <a:defRPr/>
            </a:pPr>
            <a:r>
              <a:rPr lang="en-US" dirty="0"/>
              <a:t>	</a:t>
            </a:r>
            <a:r>
              <a:rPr lang="en-US" sz="2800" dirty="0"/>
              <a:t>State aid     </a:t>
            </a:r>
          </a:p>
          <a:p>
            <a:pPr eaLnBrk="1" hangingPunct="1">
              <a:buFont typeface="Wingdings" panose="05000000000000000000" pitchFamily="2" charset="2"/>
              <a:buChar char="ü"/>
              <a:defRPr/>
            </a:pPr>
            <a:r>
              <a:rPr lang="en-US" sz="2800" dirty="0"/>
              <a:t>	Tuition and fees</a:t>
            </a:r>
          </a:p>
          <a:p>
            <a:pPr eaLnBrk="1" hangingPunct="1">
              <a:buFont typeface="Wingdings" panose="05000000000000000000" pitchFamily="2" charset="2"/>
              <a:buChar char="ü"/>
              <a:defRPr/>
            </a:pPr>
            <a:r>
              <a:rPr lang="en-US" sz="2400" dirty="0"/>
              <a:t>       Charges to other NYS counties</a:t>
            </a:r>
          </a:p>
          <a:p>
            <a:pPr eaLnBrk="1" hangingPunct="1">
              <a:buFont typeface="Wingdings" panose="05000000000000000000" pitchFamily="2" charset="2"/>
              <a:buChar char="ü"/>
              <a:defRPr/>
            </a:pPr>
            <a:r>
              <a:rPr lang="en-US" sz="2800" dirty="0"/>
              <a:t>	Out-of-state tuition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/>
          </a:p>
          <a:p>
            <a:pPr lvl="2" eaLnBrk="1" hangingPunct="1">
              <a:defRPr/>
            </a:pP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1779587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2800" dirty="0"/>
              <a:t>Which revenues are </a:t>
            </a:r>
            <a:r>
              <a:rPr lang="en-US" sz="2800" dirty="0">
                <a:solidFill>
                  <a:schemeClr val="accent6"/>
                </a:solidFill>
              </a:rPr>
              <a:t>not linked</a:t>
            </a:r>
            <a:r>
              <a:rPr lang="en-US" sz="2800" dirty="0">
                <a:solidFill>
                  <a:srgbClr val="C00000"/>
                </a:solidFill>
              </a:rPr>
              <a:t> </a:t>
            </a:r>
            <a:r>
              <a:rPr lang="en-US" sz="2800" dirty="0"/>
              <a:t>to student enrollment?</a:t>
            </a:r>
          </a:p>
        </p:txBody>
      </p:sp>
      <p:sp>
        <p:nvSpPr>
          <p:cNvPr id="122883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2362200"/>
            <a:ext cx="7467600" cy="26670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/>
              <a:t>Broome County support (sponsor share)</a:t>
            </a:r>
          </a:p>
          <a:p>
            <a:pPr eaLnBrk="1" hangingPunct="1">
              <a:defRPr/>
            </a:pPr>
            <a:r>
              <a:rPr lang="en-US" dirty="0"/>
              <a:t>Miscellaneous revenues 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dirty="0"/>
              <a:t>	</a:t>
            </a:r>
            <a:r>
              <a:rPr lang="en-US" sz="2400" dirty="0"/>
              <a:t>(interest, indirect grant revenues, etc)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1322388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3200" dirty="0">
                <a:solidFill>
                  <a:schemeClr val="accent6"/>
                </a:solidFill>
              </a:rPr>
              <a:t>How much revenue does SUNY Broome receive per student*?</a:t>
            </a:r>
          </a:p>
        </p:txBody>
      </p:sp>
      <p:sp>
        <p:nvSpPr>
          <p:cNvPr id="120835" name="Rectangle 3"/>
          <p:cNvSpPr>
            <a:spLocks noGrp="1" noChangeArrowheads="1"/>
          </p:cNvSpPr>
          <p:nvPr>
            <p:ph idx="1"/>
          </p:nvPr>
        </p:nvSpPr>
        <p:spPr>
          <a:xfrm>
            <a:off x="152400" y="2057400"/>
            <a:ext cx="8915400" cy="3810000"/>
          </a:xfrm>
        </p:spPr>
        <p:txBody>
          <a:bodyPr>
            <a:normAutofit fontScale="85000" lnSpcReduction="20000"/>
          </a:bodyPr>
          <a:lstStyle/>
          <a:p>
            <a:pPr eaLnBrk="1" hangingPunct="1">
              <a:spcBef>
                <a:spcPts val="1200"/>
              </a:spcBef>
              <a:buFont typeface="Wingdings" pitchFamily="2" charset="2"/>
              <a:buNone/>
              <a:defRPr/>
            </a:pPr>
            <a:r>
              <a:rPr lang="en-US" dirty="0"/>
              <a:t>State aid 		                 $2,947 / FTE                Based on 3-year weighted 					                      avg FTEs (50% prior year, 30%                  					     2-years prior, 20% 3-years 						     prior)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en-US" dirty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dirty="0"/>
              <a:t>Tuition FT 	  	   $5,088/year	     &gt;=12 credits per semester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dirty="0"/>
              <a:t>Tuition PT	 	   $212/</a:t>
            </a:r>
            <a:r>
              <a:rPr lang="en-US" dirty="0" err="1"/>
              <a:t>cr</a:t>
            </a:r>
            <a:r>
              <a:rPr lang="en-US" dirty="0"/>
              <a:t> </a:t>
            </a:r>
            <a:r>
              <a:rPr lang="en-US" dirty="0" err="1"/>
              <a:t>hr</a:t>
            </a:r>
            <a:r>
              <a:rPr lang="en-US" dirty="0"/>
              <a:t> 	     &lt; 12 credits per semester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en-US" dirty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dirty="0"/>
              <a:t>Out-of-state tuition	   double  	     NYS max is triple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en-US" dirty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dirty="0"/>
              <a:t>Other NYS counties	   $3,550    	     SUNY formula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en-US" dirty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dirty="0"/>
              <a:t>Fees			    		     vary by student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321F27A-3784-488B-9D5A-C05BB653F6F2}"/>
              </a:ext>
            </a:extLst>
          </p:cNvPr>
          <p:cNvSpPr txBox="1"/>
          <p:nvPr/>
        </p:nvSpPr>
        <p:spPr>
          <a:xfrm>
            <a:off x="152400" y="6172200"/>
            <a:ext cx="7772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*2020-21 State aid, tuition and fee rates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0BCABA-CA8D-4472-A62A-25465961E5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2019-20 Revenue Summary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73C48AF-5438-4CD6-9110-2F2E55C6E9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8800" y="1676400"/>
            <a:ext cx="5321989" cy="4410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5975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2"/>
          <p:cNvSpPr>
            <a:spLocks noGrp="1" noChangeArrowheads="1"/>
          </p:cNvSpPr>
          <p:nvPr>
            <p:ph type="title"/>
          </p:nvPr>
        </p:nvSpPr>
        <p:spPr/>
        <p:txBody>
          <a:bodyPr wrap="square" anchor="ctr">
            <a:normAutofit/>
          </a:bodyPr>
          <a:lstStyle/>
          <a:p>
            <a:pPr eaLnBrk="1" hangingPunct="1">
              <a:defRPr/>
            </a:pPr>
            <a:r>
              <a:rPr lang="en-US" b="1" dirty="0"/>
              <a:t>SUNY Broome expenses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285F195-A32D-4D8B-849D-3CDA9441F4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1066800" y="1707321"/>
            <a:ext cx="6811617" cy="454107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A72388D-59EA-4250-945D-37992C822177}"/>
              </a:ext>
            </a:extLst>
          </p:cNvPr>
          <p:cNvSpPr txBox="1"/>
          <p:nvPr/>
        </p:nvSpPr>
        <p:spPr>
          <a:xfrm>
            <a:off x="1096618" y="6307277"/>
            <a:ext cx="67818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hlinkClick r:id="rId4" tooltip="https://www.picpedia.org/chalkboard/e/expenses.html"/>
              </a:rPr>
              <a:t>This Photo</a:t>
            </a:r>
            <a:r>
              <a:rPr lang="en-US" sz="900"/>
              <a:t> by Unknown Author is licensed under </a:t>
            </a:r>
            <a:r>
              <a:rPr lang="en-US" sz="900">
                <a:hlinkClick r:id="rId5" tooltip="https://creativecommons.org/licenses/by-sa/3.0/"/>
              </a:rPr>
              <a:t>CC BY-SA</a:t>
            </a:r>
            <a:endParaRPr lang="en-US" sz="900"/>
          </a:p>
        </p:txBody>
      </p:sp>
    </p:spTree>
    <p:extLst>
      <p:ext uri="{BB962C8B-B14F-4D97-AF65-F5344CB8AC3E}">
        <p14:creationId xmlns:p14="http://schemas.microsoft.com/office/powerpoint/2010/main" val="35522491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33400"/>
            <a:ext cx="8229600" cy="1139825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sz="4000" dirty="0"/>
              <a:t>What do SUNY Broome’s expenses look like?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FF7897B-1709-4DA5-87D8-2C10F70EB365}"/>
              </a:ext>
            </a:extLst>
          </p:cNvPr>
          <p:cNvSpPr txBox="1"/>
          <p:nvPr/>
        </p:nvSpPr>
        <p:spPr>
          <a:xfrm>
            <a:off x="4419600" y="3505200"/>
            <a:ext cx="44196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2000" dirty="0"/>
              <a:t>Personnel &amp; Fringe – 88%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sz="2000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2000" dirty="0"/>
              <a:t>Contractual Expenses – 11%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sz="2000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2000" dirty="0"/>
              <a:t>Capital Repairs, Renovations &amp; Equipment – 1%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85B7016-3BBA-4FB5-BC77-5D7E49A645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914400" y="2753565"/>
            <a:ext cx="5265255" cy="2895891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2514600"/>
            <a:ext cx="8229600" cy="1139825"/>
          </a:xfrm>
        </p:spPr>
        <p:txBody>
          <a:bodyPr/>
          <a:lstStyle/>
          <a:p>
            <a:pPr eaLnBrk="1" hangingPunct="1">
              <a:defRPr/>
            </a:pPr>
            <a:r>
              <a:rPr lang="en-US" b="1" dirty="0">
                <a:solidFill>
                  <a:schemeClr val="accent6"/>
                </a:solidFill>
              </a:rPr>
              <a:t>Personnel Expense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588812-DAD6-45F7-B661-E21038E1AA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Personnel Expense 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85F992-779B-44D5-8CF3-E3A48A511E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en-US" sz="2400" dirty="0"/>
              <a:t>Full-time employees represent 78 % of total personnel expenses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400" dirty="0"/>
              <a:t>Full-time and part-time instructional expenses represent 43 % of total personnel expenses</a:t>
            </a:r>
          </a:p>
          <a:p>
            <a:pPr>
              <a:buFont typeface="Wingdings" panose="05000000000000000000" pitchFamily="2" charset="2"/>
              <a:buChar char="ü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9142967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7A48E3-7C69-4D27-ADDD-825CD5FC07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Contractual/Supply/Travel Expenses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E5FACE-3120-4612-9D07-1FF2F1E508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Service Agreements, office supplies, classroom supplies, technology supplies, and staff travel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Typically 10% of the budget is spent on contractual, supplies, and travel </a:t>
            </a:r>
          </a:p>
        </p:txBody>
      </p:sp>
    </p:spTree>
    <p:extLst>
      <p:ext uri="{BB962C8B-B14F-4D97-AF65-F5344CB8AC3E}">
        <p14:creationId xmlns:p14="http://schemas.microsoft.com/office/powerpoint/2010/main" val="264028841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B18726D-A477-4F9D-9B7D-D9BCC7059B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Capital Repairs, Renovations &amp; Equipment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9931A63-F5D4-4301-97FF-C6BB8012B2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Projects paid through the operating budget that are generally &gt;$5,000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About 1% of total costs are related to capital repairs, renovations, and equipment</a:t>
            </a:r>
          </a:p>
        </p:txBody>
      </p:sp>
    </p:spTree>
    <p:extLst>
      <p:ext uri="{BB962C8B-B14F-4D97-AF65-F5344CB8AC3E}">
        <p14:creationId xmlns:p14="http://schemas.microsoft.com/office/powerpoint/2010/main" val="115806282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8B01A4-12D4-41B5-9915-4250AB45C4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76200"/>
            <a:ext cx="7765321" cy="1097722"/>
          </a:xfrm>
        </p:spPr>
        <p:txBody>
          <a:bodyPr>
            <a:normAutofit/>
          </a:bodyPr>
          <a:lstStyle/>
          <a:p>
            <a:r>
              <a:rPr lang="en-US" sz="2400" dirty="0"/>
              <a:t>2019-20 Revenue &amp; Expense Summary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ABAB89F-5549-4A94-A32F-D8999238E8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4108" y="1066800"/>
            <a:ext cx="5595783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36876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6">
            <a:extLst>
              <a:ext uri="{FF2B5EF4-FFF2-40B4-BE49-F238E27FC236}">
                <a16:creationId xmlns:a16="http://schemas.microsoft.com/office/drawing/2014/main" id="{6CCB91E0-E51D-4DB9-9994-D2EF81878E5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7793674"/>
              </p:ext>
            </p:extLst>
          </p:nvPr>
        </p:nvGraphicFramePr>
        <p:xfrm>
          <a:off x="582608" y="1447800"/>
          <a:ext cx="5235586" cy="44856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90997">
                  <a:extLst>
                    <a:ext uri="{9D8B030D-6E8A-4147-A177-3AD203B41FA5}">
                      <a16:colId xmlns:a16="http://schemas.microsoft.com/office/drawing/2014/main" val="3638580394"/>
                    </a:ext>
                  </a:extLst>
                </a:gridCol>
                <a:gridCol w="1474813">
                  <a:extLst>
                    <a:ext uri="{9D8B030D-6E8A-4147-A177-3AD203B41FA5}">
                      <a16:colId xmlns:a16="http://schemas.microsoft.com/office/drawing/2014/main" val="3985456759"/>
                    </a:ext>
                  </a:extLst>
                </a:gridCol>
                <a:gridCol w="1769776">
                  <a:extLst>
                    <a:ext uri="{9D8B030D-6E8A-4147-A177-3AD203B41FA5}">
                      <a16:colId xmlns:a16="http://schemas.microsoft.com/office/drawing/2014/main" val="24523989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Benchmark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NY Community College Rank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Metric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91702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accent6"/>
                          </a:solidFill>
                        </a:rPr>
                        <a:t>Instructional Cost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accent6"/>
                          </a:solidFill>
                        </a:rPr>
                        <a:t>4</a:t>
                      </a:r>
                      <a:r>
                        <a:rPr lang="en-US" sz="1200" baseline="30000" dirty="0">
                          <a:solidFill>
                            <a:schemeClr val="accent6"/>
                          </a:solidFill>
                        </a:rPr>
                        <a:t>th</a:t>
                      </a:r>
                      <a:r>
                        <a:rPr lang="en-US" sz="1200" dirty="0">
                          <a:solidFill>
                            <a:schemeClr val="accent6"/>
                          </a:solidFill>
                        </a:rPr>
                        <a:t> Highest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accent6"/>
                          </a:solidFill>
                        </a:rPr>
                        <a:t>47% of 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31380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accent6"/>
                          </a:solidFill>
                        </a:rPr>
                        <a:t>Academic Support Cost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accent6"/>
                          </a:solidFill>
                        </a:rPr>
                        <a:t>5</a:t>
                      </a:r>
                      <a:r>
                        <a:rPr lang="en-US" sz="1200" baseline="30000" dirty="0">
                          <a:solidFill>
                            <a:schemeClr val="accent6"/>
                          </a:solidFill>
                        </a:rPr>
                        <a:t>th</a:t>
                      </a:r>
                      <a:r>
                        <a:rPr lang="en-US" sz="1200" dirty="0">
                          <a:solidFill>
                            <a:schemeClr val="accent6"/>
                          </a:solidFill>
                        </a:rPr>
                        <a:t> Highest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accent6"/>
                          </a:solidFill>
                        </a:rPr>
                        <a:t>10% of 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04298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accent6"/>
                          </a:solidFill>
                        </a:rPr>
                        <a:t>Resident Tuition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accent6"/>
                          </a:solidFill>
                        </a:rPr>
                        <a:t>17</a:t>
                      </a:r>
                      <a:r>
                        <a:rPr lang="en-US" sz="1200" baseline="30000" dirty="0">
                          <a:solidFill>
                            <a:schemeClr val="accent6"/>
                          </a:solidFill>
                        </a:rPr>
                        <a:t>th</a:t>
                      </a:r>
                      <a:r>
                        <a:rPr lang="en-US" sz="1200" dirty="0">
                          <a:solidFill>
                            <a:schemeClr val="accent6"/>
                          </a:solidFill>
                        </a:rPr>
                        <a:t> Lowest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accent6"/>
                          </a:solidFill>
                        </a:rPr>
                        <a:t>$4,728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13312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accent6"/>
                          </a:solidFill>
                        </a:rPr>
                        <a:t>Accumulated Fund Balance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accent6"/>
                          </a:solidFill>
                        </a:rPr>
                        <a:t>10</a:t>
                      </a:r>
                      <a:r>
                        <a:rPr lang="en-US" sz="1200" baseline="30000" dirty="0">
                          <a:solidFill>
                            <a:schemeClr val="accent6"/>
                          </a:solidFill>
                        </a:rPr>
                        <a:t>th</a:t>
                      </a:r>
                      <a:r>
                        <a:rPr lang="en-US" sz="1200" dirty="0">
                          <a:solidFill>
                            <a:schemeClr val="accent6"/>
                          </a:solidFill>
                        </a:rPr>
                        <a:t> Lowest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accent6"/>
                          </a:solidFill>
                        </a:rPr>
                        <a:t>10.1% of 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1777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accent6"/>
                          </a:solidFill>
                        </a:rPr>
                        <a:t>Library Service Cost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accent6"/>
                          </a:solidFill>
                        </a:rPr>
                        <a:t>7</a:t>
                      </a:r>
                      <a:r>
                        <a:rPr lang="en-US" sz="1200" baseline="30000" dirty="0">
                          <a:solidFill>
                            <a:schemeClr val="accent6"/>
                          </a:solidFill>
                        </a:rPr>
                        <a:t>th</a:t>
                      </a:r>
                      <a:r>
                        <a:rPr lang="en-US" sz="1200" dirty="0">
                          <a:solidFill>
                            <a:schemeClr val="accent6"/>
                          </a:solidFill>
                        </a:rPr>
                        <a:t> Lowest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accent6"/>
                          </a:solidFill>
                        </a:rPr>
                        <a:t>2% of 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66779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accent6"/>
                          </a:solidFill>
                        </a:rPr>
                        <a:t>Facilities &amp; Maintenance Cost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chemeClr val="accent6"/>
                          </a:solidFill>
                        </a:rPr>
                        <a:t>7</a:t>
                      </a:r>
                      <a:r>
                        <a:rPr lang="en-US" sz="1200" baseline="30000" dirty="0">
                          <a:solidFill>
                            <a:schemeClr val="accent6"/>
                          </a:solidFill>
                        </a:rPr>
                        <a:t>th</a:t>
                      </a:r>
                      <a:r>
                        <a:rPr lang="en-US" sz="1200" dirty="0">
                          <a:solidFill>
                            <a:schemeClr val="accent6"/>
                          </a:solidFill>
                        </a:rPr>
                        <a:t> Lowest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accent6"/>
                          </a:solidFill>
                        </a:rPr>
                        <a:t>11% of Total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81836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accent6"/>
                          </a:solidFill>
                        </a:rPr>
                        <a:t>Administration Cost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accent6"/>
                          </a:solidFill>
                        </a:rPr>
                        <a:t>5</a:t>
                      </a:r>
                      <a:r>
                        <a:rPr lang="en-US" sz="1200" baseline="30000" dirty="0">
                          <a:solidFill>
                            <a:schemeClr val="accent6"/>
                          </a:solidFill>
                        </a:rPr>
                        <a:t>th</a:t>
                      </a:r>
                      <a:r>
                        <a:rPr lang="en-US" sz="1200" dirty="0">
                          <a:solidFill>
                            <a:schemeClr val="accent6"/>
                          </a:solidFill>
                        </a:rPr>
                        <a:t> Lowest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accent6"/>
                          </a:solidFill>
                        </a:rPr>
                        <a:t>7% of Total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89398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accent6"/>
                          </a:solidFill>
                        </a:rPr>
                        <a:t>Student Services Cost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aseline="0" dirty="0">
                          <a:solidFill>
                            <a:schemeClr val="accent6"/>
                          </a:solidFill>
                        </a:rPr>
                        <a:t>4</a:t>
                      </a:r>
                      <a:r>
                        <a:rPr lang="en-US" sz="1200" baseline="30000" dirty="0">
                          <a:solidFill>
                            <a:schemeClr val="accent6"/>
                          </a:solidFill>
                        </a:rPr>
                        <a:t>th</a:t>
                      </a:r>
                      <a:r>
                        <a:rPr lang="en-US" sz="1200" baseline="0" dirty="0">
                          <a:solidFill>
                            <a:schemeClr val="accent6"/>
                          </a:solidFill>
                        </a:rPr>
                        <a:t> Lowest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accent6"/>
                          </a:solidFill>
                        </a:rPr>
                        <a:t>7% of 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81873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accent6"/>
                          </a:solidFill>
                        </a:rPr>
                        <a:t>Balanced Budget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aseline="0" dirty="0">
                          <a:solidFill>
                            <a:schemeClr val="accent6"/>
                          </a:solidFill>
                        </a:rPr>
                        <a:t>Highest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accent6"/>
                          </a:solidFill>
                        </a:rPr>
                        <a:t>4 Consecutive Years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43783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accent6"/>
                          </a:solidFill>
                        </a:rPr>
                        <a:t>SUNY Financial Strength Rating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accent6"/>
                          </a:solidFill>
                        </a:rPr>
                        <a:t>Highest (Green)</a:t>
                      </a:r>
                    </a:p>
                    <a:p>
                      <a:pPr algn="ctr"/>
                      <a:r>
                        <a:rPr lang="en-US" sz="1200" dirty="0">
                          <a:solidFill>
                            <a:schemeClr val="accent6"/>
                          </a:solidFill>
                        </a:rPr>
                        <a:t>9</a:t>
                      </a:r>
                      <a:r>
                        <a:rPr lang="en-US" sz="1200" baseline="30000" dirty="0">
                          <a:solidFill>
                            <a:schemeClr val="accent6"/>
                          </a:solidFill>
                        </a:rPr>
                        <a:t>th</a:t>
                      </a:r>
                      <a:r>
                        <a:rPr lang="en-US" sz="1200" dirty="0">
                          <a:solidFill>
                            <a:schemeClr val="accent6"/>
                          </a:solidFill>
                        </a:rPr>
                        <a:t> Highest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accent6"/>
                          </a:solidFill>
                        </a:rPr>
                        <a:t>2.0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7103347"/>
                  </a:ext>
                </a:extLst>
              </a:tr>
            </a:tbl>
          </a:graphicData>
        </a:graphic>
      </p:graphicFrame>
      <p:pic>
        <p:nvPicPr>
          <p:cNvPr id="3" name="Picture 2" descr="Hands holding an apple and an orange">
            <a:extLst>
              <a:ext uri="{FF2B5EF4-FFF2-40B4-BE49-F238E27FC236}">
                <a16:creationId xmlns:a16="http://schemas.microsoft.com/office/drawing/2014/main" id="{AAFCADC4-AA5D-423E-8CB8-0447F6CAE63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600" y="2438400"/>
            <a:ext cx="2824203" cy="19812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537452E-8CDA-4399-9813-5848E3E8FAF3}"/>
              </a:ext>
            </a:extLst>
          </p:cNvPr>
          <p:cNvSpPr txBox="1"/>
          <p:nvPr/>
        </p:nvSpPr>
        <p:spPr>
          <a:xfrm>
            <a:off x="533400" y="228600"/>
            <a:ext cx="8001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Assessment of Budget and Financial Benchmarks*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EE0FC66-D3C7-4D2E-87A3-063C7AC9EC81}"/>
              </a:ext>
            </a:extLst>
          </p:cNvPr>
          <p:cNvSpPr txBox="1"/>
          <p:nvPr/>
        </p:nvSpPr>
        <p:spPr>
          <a:xfrm>
            <a:off x="496824" y="6321623"/>
            <a:ext cx="82344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*Source of Information &amp; Data – SUNY 2018-19 Annual Report of Community Colleges</a:t>
            </a:r>
          </a:p>
        </p:txBody>
      </p:sp>
    </p:spTree>
    <p:extLst>
      <p:ext uri="{BB962C8B-B14F-4D97-AF65-F5344CB8AC3E}">
        <p14:creationId xmlns:p14="http://schemas.microsoft.com/office/powerpoint/2010/main" val="202950647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4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1|2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2A5B7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746EEEEA-FB6A-406B-B510-531588D54811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TM04033921[[fn=Damask]]</Template>
  <TotalTime>0</TotalTime>
  <Words>2351</Words>
  <Application>Microsoft Office PowerPoint</Application>
  <PresentationFormat>On-screen Show (4:3)</PresentationFormat>
  <Paragraphs>267</Paragraphs>
  <Slides>22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2021-07-21T21:34:00Z</dcterms:created>
  <dcterms:modified xsi:type="dcterms:W3CDTF">2021-07-21T21:34:00Z</dcterms:modified>
</cp:coreProperties>
</file>